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0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12/11/2017</a:t>
            </a:fld>
            <a:endParaRPr lang="en-US" sz="1600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12/11/2017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‹N°›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</a:t>
            </a:r>
            <a:r>
              <a:rPr lang="fr-FR" dirty="0" err="1" smtClean="0"/>
              <a:t>oedème</a:t>
            </a:r>
            <a:r>
              <a:rPr lang="fr-FR" dirty="0" smtClean="0"/>
              <a:t> pulmonaire d’immersion</a:t>
            </a:r>
            <a:br>
              <a:rPr lang="fr-FR" dirty="0" smtClean="0"/>
            </a:br>
            <a:r>
              <a:rPr lang="fr-FR" dirty="0" smtClean="0"/>
              <a:t>OPI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FCPSE1 Croix blanche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Définition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Mécanismes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Causes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Symptômes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Conduite à tenir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OPI : définition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err="1" smtClean="0"/>
              <a:t>Oedème</a:t>
            </a:r>
            <a:r>
              <a:rPr lang="fr-FR" dirty="0" smtClean="0"/>
              <a:t> pulmonaire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Immersion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OPI : mécanismes</a:t>
            </a:r>
            <a:endParaRPr lang="fr-FR" dirty="0"/>
          </a:p>
        </p:txBody>
      </p:sp>
      <p:pic>
        <p:nvPicPr>
          <p:cNvPr id="4" name="Espace réservé du contenu 3" descr="Effet immers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7345" t="3601" r="10389" b="9973"/>
          <a:stretch>
            <a:fillRect/>
          </a:stretch>
        </p:blipFill>
        <p:spPr>
          <a:xfrm>
            <a:off x="251520" y="2204864"/>
            <a:ext cx="4032448" cy="3456384"/>
          </a:xfrm>
        </p:spPr>
      </p:pic>
      <p:sp>
        <p:nvSpPr>
          <p:cNvPr id="5" name="ZoneTexte 4"/>
          <p:cNvSpPr txBox="1"/>
          <p:nvPr/>
        </p:nvSpPr>
        <p:spPr>
          <a:xfrm>
            <a:off x="683568" y="1772816"/>
            <a:ext cx="7609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Effet de l’immersion sur la répartition du sang dans le corps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4211960" y="2420888"/>
            <a:ext cx="477201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Diminution des volumes sanguins  périphériques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Augmentation du volume sanguin thoracique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Augmentation du volume du cœur</a:t>
            </a:r>
          </a:p>
        </p:txBody>
      </p:sp>
      <p:grpSp>
        <p:nvGrpSpPr>
          <p:cNvPr id="11" name="Groupe 10"/>
          <p:cNvGrpSpPr/>
          <p:nvPr/>
        </p:nvGrpSpPr>
        <p:grpSpPr>
          <a:xfrm>
            <a:off x="4860032" y="3573016"/>
            <a:ext cx="3441520" cy="1296144"/>
            <a:chOff x="4860032" y="3573016"/>
            <a:chExt cx="3441520" cy="1296144"/>
          </a:xfrm>
        </p:grpSpPr>
        <p:sp>
          <p:nvSpPr>
            <p:cNvPr id="8" name="Flèche vers le bas 7"/>
            <p:cNvSpPr/>
            <p:nvPr/>
          </p:nvSpPr>
          <p:spPr>
            <a:xfrm>
              <a:off x="5940152" y="3573016"/>
              <a:ext cx="1008112" cy="129614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4860032" y="3789040"/>
              <a:ext cx="34415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ADAPTATION DE L’ORGANISME</a:t>
              </a:r>
              <a:endParaRPr lang="fr-FR" dirty="0"/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4211960" y="5151676"/>
            <a:ext cx="477201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Baisse de la fréquence cardiaque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Elimination d’eau par l’urine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OPI : mécanisme</a:t>
            </a:r>
            <a:endParaRPr lang="fr-FR" dirty="0"/>
          </a:p>
        </p:txBody>
      </p:sp>
      <p:pic>
        <p:nvPicPr>
          <p:cNvPr id="4" name="Espace réservé du contenu 3" descr="Petite et grande ciruclation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0857"/>
          <a:stretch>
            <a:fillRect/>
          </a:stretch>
        </p:blipFill>
        <p:spPr>
          <a:xfrm>
            <a:off x="539552" y="2204864"/>
            <a:ext cx="2323359" cy="4104456"/>
          </a:xfrm>
        </p:spPr>
      </p:pic>
      <p:sp>
        <p:nvSpPr>
          <p:cNvPr id="5" name="ZoneTexte 4"/>
          <p:cNvSpPr txBox="1"/>
          <p:nvPr/>
        </p:nvSpPr>
        <p:spPr>
          <a:xfrm>
            <a:off x="3131840" y="3356992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Dans le thorax, les poumons et la petite circulation…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043608" y="1556792"/>
            <a:ext cx="218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D’un peu plus près…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131840" y="413978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Augmentation de la pression sanguine dans les poumons.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OPI : mécanisme</a:t>
            </a:r>
            <a:endParaRPr lang="fr-FR" dirty="0"/>
          </a:p>
        </p:txBody>
      </p:sp>
      <p:pic>
        <p:nvPicPr>
          <p:cNvPr id="4" name="Espace réservé du contenu 3" descr="Alvéole capilla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0628"/>
          <a:stretch>
            <a:fillRect/>
          </a:stretch>
        </p:blipFill>
        <p:spPr>
          <a:xfrm>
            <a:off x="2267744" y="2204864"/>
            <a:ext cx="5230547" cy="4389437"/>
          </a:xfrm>
        </p:spPr>
      </p:pic>
      <p:sp>
        <p:nvSpPr>
          <p:cNvPr id="5" name="ZoneTexte 4"/>
          <p:cNvSpPr txBox="1"/>
          <p:nvPr/>
        </p:nvSpPr>
        <p:spPr>
          <a:xfrm>
            <a:off x="827584" y="1700808"/>
            <a:ext cx="2139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Toujours plus près…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499992" y="5301208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+++</a:t>
            </a:r>
            <a:endParaRPr lang="fr-FR" dirty="0"/>
          </a:p>
        </p:txBody>
      </p:sp>
      <p:grpSp>
        <p:nvGrpSpPr>
          <p:cNvPr id="9" name="Groupe 8"/>
          <p:cNvGrpSpPr/>
          <p:nvPr/>
        </p:nvGrpSpPr>
        <p:grpSpPr>
          <a:xfrm>
            <a:off x="4067944" y="5013176"/>
            <a:ext cx="1368152" cy="432048"/>
            <a:chOff x="3707904" y="4653136"/>
            <a:chExt cx="1368152" cy="432048"/>
          </a:xfrm>
        </p:grpSpPr>
        <p:sp>
          <p:nvSpPr>
            <p:cNvPr id="7" name="Flèche vers le haut 6"/>
            <p:cNvSpPr/>
            <p:nvPr/>
          </p:nvSpPr>
          <p:spPr>
            <a:xfrm>
              <a:off x="3707904" y="4653136"/>
              <a:ext cx="432048" cy="43204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lèche vers le haut 7"/>
            <p:cNvSpPr/>
            <p:nvPr/>
          </p:nvSpPr>
          <p:spPr>
            <a:xfrm>
              <a:off x="4644008" y="4653136"/>
              <a:ext cx="432048" cy="43204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OPI : les causes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9200"/>
            <a:ext cx="8219256" cy="1993776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Défaillance cardiaque (transitoire ou non)</a:t>
            </a:r>
          </a:p>
          <a:p>
            <a:r>
              <a:rPr lang="fr-FR" dirty="0" smtClean="0"/>
              <a:t>Hypertension artérielle</a:t>
            </a:r>
          </a:p>
          <a:p>
            <a:r>
              <a:rPr lang="fr-FR" dirty="0" smtClean="0"/>
              <a:t>Sur sollicitation du système respiratoire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7544" y="3645024"/>
            <a:ext cx="8219256" cy="25922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kumimoji="0" lang="fr-FR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facteurs</a:t>
            </a:r>
            <a:r>
              <a:rPr kumimoji="0" lang="fr-FR" sz="26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favorisants : 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fr-FR" sz="2600" baseline="0" dirty="0" smtClean="0"/>
              <a:t>L’effort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kumimoji="0" lang="fr-FR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froid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fr-FR" sz="2600" baseline="0" dirty="0" smtClean="0"/>
              <a:t>Le port de combinaison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OPI : les symptômes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Uniquement thoraciques : </a:t>
            </a:r>
          </a:p>
          <a:p>
            <a:pPr lvl="1"/>
            <a:r>
              <a:rPr lang="fr-FR" dirty="0" smtClean="0"/>
              <a:t>Toux</a:t>
            </a:r>
          </a:p>
          <a:p>
            <a:pPr lvl="1"/>
            <a:r>
              <a:rPr lang="fr-FR" dirty="0" smtClean="0"/>
              <a:t>Dyspnée</a:t>
            </a:r>
          </a:p>
          <a:p>
            <a:pPr lvl="1"/>
            <a:r>
              <a:rPr lang="fr-FR" dirty="0" smtClean="0"/>
              <a:t>Oppression thoracique</a:t>
            </a:r>
          </a:p>
          <a:p>
            <a:pPr lvl="1"/>
            <a:r>
              <a:rPr lang="fr-FR" dirty="0" smtClean="0"/>
              <a:t>Malaise</a:t>
            </a:r>
          </a:p>
          <a:p>
            <a:pPr lvl="1"/>
            <a:r>
              <a:rPr lang="fr-FR" dirty="0" smtClean="0"/>
              <a:t>Crachats sanglants</a:t>
            </a:r>
          </a:p>
          <a:p>
            <a:pPr lvl="1"/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Possibilité d’évolution très rapide ! </a:t>
            </a:r>
            <a:r>
              <a:rPr lang="fr-FR" dirty="0" smtClean="0"/>
              <a:t>(pas systématique)</a:t>
            </a:r>
          </a:p>
          <a:p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OPI : conduite à tenir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3776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Sortir la victime de l’eau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Position semi assise (allongé souvent impossible)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Oxygénothérapie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Surveillance très rapprochée : bilans circulatoires et </a:t>
            </a:r>
            <a:r>
              <a:rPr lang="fr-FR" dirty="0" err="1" smtClean="0"/>
              <a:t>ventilatoires</a:t>
            </a:r>
            <a:r>
              <a:rPr lang="fr-FR" dirty="0" smtClean="0"/>
              <a:t> réguliers.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Appel au 15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181</Words>
  <Application>Microsoft Office PowerPoint</Application>
  <PresentationFormat>Affichage à l'écran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Débit</vt:lpstr>
      <vt:lpstr>L’oedème pulmonaire d’immersion OPI</vt:lpstr>
      <vt:lpstr>Programme</vt:lpstr>
      <vt:lpstr>OPI : définition</vt:lpstr>
      <vt:lpstr>OPI : mécanismes</vt:lpstr>
      <vt:lpstr>OPI : mécanisme</vt:lpstr>
      <vt:lpstr>OPI : mécanisme</vt:lpstr>
      <vt:lpstr>OPI : les causes</vt:lpstr>
      <vt:lpstr>OPI : les symptômes</vt:lpstr>
      <vt:lpstr>OPI : conduite à tenir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L’oedeme pulmonaire d’immersion OPI</dc:title>
  <dc:creator>Capelle Antoine</dc:creator>
  <cp:lastModifiedBy>Capelle Antoine</cp:lastModifiedBy>
  <cp:revision>14</cp:revision>
  <dcterms:created xsi:type="dcterms:W3CDTF">2016-09-26T00:31:25Z</dcterms:created>
  <dcterms:modified xsi:type="dcterms:W3CDTF">2017-12-11T20:35:32Z</dcterms:modified>
</cp:coreProperties>
</file>